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80" r:id="rId5"/>
    <p:sldId id="294" r:id="rId6"/>
    <p:sldId id="293" r:id="rId7"/>
    <p:sldId id="295" r:id="rId8"/>
    <p:sldId id="281" r:id="rId9"/>
    <p:sldId id="260" r:id="rId10"/>
    <p:sldId id="277" r:id="rId11"/>
    <p:sldId id="296" r:id="rId12"/>
    <p:sldId id="278" r:id="rId13"/>
    <p:sldId id="297" r:id="rId14"/>
    <p:sldId id="299" r:id="rId15"/>
    <p:sldId id="298" r:id="rId16"/>
    <p:sldId id="261" r:id="rId17"/>
    <p:sldId id="271" r:id="rId18"/>
    <p:sldId id="300" r:id="rId19"/>
    <p:sldId id="301" r:id="rId20"/>
    <p:sldId id="302" r:id="rId21"/>
    <p:sldId id="291" r:id="rId22"/>
    <p:sldId id="303" r:id="rId23"/>
    <p:sldId id="273" r:id="rId24"/>
    <p:sldId id="262" r:id="rId25"/>
    <p:sldId id="275" r:id="rId26"/>
    <p:sldId id="276" r:id="rId27"/>
    <p:sldId id="283" r:id="rId28"/>
    <p:sldId id="305" r:id="rId29"/>
    <p:sldId id="304" r:id="rId30"/>
    <p:sldId id="292" r:id="rId31"/>
    <p:sldId id="307" r:id="rId32"/>
    <p:sldId id="306" r:id="rId33"/>
    <p:sldId id="25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0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132" y="4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F2A5E-6A4D-4D98-BCCF-1B4DD461524D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25542-B3EE-48AB-8C83-94A691BD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908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02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D9A83-FE54-4F14-99B8-DAC5D48A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1F9B9-A4F9-4176-8883-9D041085F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847A47-44ED-4955-B399-57202DF97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97FB1-C00C-4710-B2E6-358A103E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22AD1D-3E47-4394-9C7D-4535836A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BF4F0-3668-432B-BD6C-9F241E82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7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4D471-A44E-417E-8BDF-12A439CC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8263DD-879B-40E9-BB81-961575FF6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FB06AB-293E-4545-BE72-28426802B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DEA8F9-F9A8-490A-9C6B-4AC6FC61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A0C6DD-DEAD-4724-838C-8E891EC8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2A9472-4C54-48E6-A4B4-A0C09898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13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6A84E-A0FA-41B2-814F-F169F70A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6F61D9-0452-4AC7-9073-49425FACF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AC5BD9-F976-4465-9F93-88417B4B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2A7DB6-50CC-44F0-8270-574F2E1A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A8E117-3D37-4D99-8EB5-1C9F8573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40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F30F4D-ACF1-4947-89EA-4C69A7D02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CA051C-524B-4BC2-8D31-312FE9C1D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EF259-CE65-4E69-B1A9-4342F5D7F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17666E-8030-43A7-AF58-74E81122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1EE0C4-CF5E-4804-AEE6-4E799E83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1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5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27FCA-F8B9-4EF9-B558-15A864A2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61CB54-A06D-45D4-8BFC-CD926C705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1642F4-2A4B-4A65-A71D-47BAFA33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342DC-F8B0-487D-BBF4-750F5ED68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E8500A-5E91-4C4A-A791-127F04A3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2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DE6C0-7057-4D3E-A561-AE568DCA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45276-5295-412F-B7B2-41E914B76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837B1-8436-4A3B-9FC8-D92C2D87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90F58-5400-4D25-AACD-4652DD70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C486CD-B00A-41FC-9F9B-E7D15E69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2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E1EC3-5391-4324-A607-C760D395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17E7F-50B1-44EE-B346-451F8151E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2F4198-18D1-4C63-A4DE-96092F29C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BA918D-8F64-498A-B8CA-F6ED71BB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69E215-5190-4D35-9882-0F668F0C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C020F-D040-447F-B289-46000A6C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09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9E421-5E42-4967-947C-6FBDEC53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1C8AE4-78CE-44EE-98C2-9F8093113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171723-C434-41C9-975C-499553A67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F95EFB-6412-431A-8E16-D77E75F87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58B49B-5865-42C6-B42B-22794A212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A210C8-DAD3-4F0C-AE6B-450A5C07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ED3E78-99F2-4EA5-8417-2E7B4BF5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DE347C-D3B1-4162-A072-0245A1B4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496678" y="57072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195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AF076-E2C6-4A98-AE92-E55A87DF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49EF84-8944-4587-88CD-C15F5839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83F6E6-22F6-47BA-9AEB-339022F9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6B53D3-5235-492E-90BD-F8CA3337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8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09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381CB6-6D39-4AB7-AEC5-ABB06942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86714A-282F-4309-AAC9-4476CF649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947B5C-940D-464E-9B07-BDA909E4B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58C74-DC7A-469C-A2DE-376E103F6BD4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46A4E-2135-40FD-B047-E28838112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DBCAC5-CE87-4FD3-B365-88A41E9F9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33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day.me/2019/09/09/0023_linux_page_cache_and_buffer_cach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microsoft.com/zh-cn/archive/blogs/markrussinovich/pushing-the-limits-of-windows-paged-and-nonpaged-pool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medium.com/@xunnan.xu/its-all-about-buffers-zero-copy-mmap-and-java-nio-50f2a1bfc05c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1baf6791cb0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3">
            <a:extLst>
              <a:ext uri="{FF2B5EF4-FFF2-40B4-BE49-F238E27FC236}">
                <a16:creationId xmlns:a16="http://schemas.microsoft.com/office/drawing/2014/main" id="{B3098245-9C1B-4CF9-8B35-5A24DA22DC7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98265" y="2956563"/>
            <a:ext cx="98145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n w="17780" cmpd="sng">
                  <a:noFill/>
                  <a:prstDash val="solid"/>
                  <a:miter lim="800000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内    存</a:t>
            </a:r>
          </a:p>
        </p:txBody>
      </p:sp>
      <p:sp>
        <p:nvSpPr>
          <p:cNvPr id="5" name="PA_文本框 198">
            <a:extLst>
              <a:ext uri="{FF2B5EF4-FFF2-40B4-BE49-F238E27FC236}">
                <a16:creationId xmlns:a16="http://schemas.microsoft.com/office/drawing/2014/main" id="{CD8172BB-E6A6-43DA-ABBD-E4E867CA81C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ltGray">
          <a:xfrm>
            <a:off x="2667000" y="2043103"/>
            <a:ext cx="6877050" cy="9134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81667" tIns="40833" rIns="81667" bIns="40833">
            <a:spAutoFit/>
          </a:bodyPr>
          <a:lstStyle>
            <a:lvl1pPr algn="l" defTabSz="815975" fontAlgn="base">
              <a:defRPr>
                <a:solidFill>
                  <a:schemeClr val="tx1"/>
                </a:solidFill>
                <a:latin typeface="Arial" charset="0"/>
              </a:defRPr>
            </a:lvl1pPr>
            <a:lvl2pPr marL="407988" algn="l" defTabSz="815975" fontAlgn="base">
              <a:defRPr>
                <a:solidFill>
                  <a:schemeClr val="tx1"/>
                </a:solidFill>
                <a:latin typeface="Arial" charset="0"/>
              </a:defRPr>
            </a:lvl2pPr>
            <a:lvl3pPr marL="815975" algn="l" defTabSz="815975" fontAlgn="base">
              <a:defRPr>
                <a:solidFill>
                  <a:schemeClr val="tx1"/>
                </a:solidFill>
                <a:latin typeface="Arial" charset="0"/>
              </a:defRPr>
            </a:lvl3pPr>
            <a:lvl4pPr marL="1225550" algn="l" defTabSz="815975" fontAlgn="base">
              <a:defRPr>
                <a:solidFill>
                  <a:schemeClr val="tx1"/>
                </a:solidFill>
                <a:latin typeface="Arial" charset="0"/>
              </a:defRPr>
            </a:lvl4pPr>
            <a:lvl5pPr marL="1633538" algn="l" defTabSz="815975" fontAlgn="base">
              <a:defRPr>
                <a:solidFill>
                  <a:schemeClr val="tx1"/>
                </a:solidFill>
                <a:latin typeface="Arial" charset="0"/>
              </a:defRPr>
            </a:lvl5pPr>
            <a:lvl6pPr marL="20907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5479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0051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4623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54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2020 </a:t>
            </a:r>
            <a:r>
              <a:rPr lang="en-US" altLang="zh-CN" sz="5400" b="1" dirty="0" err="1">
                <a:latin typeface="Agency FB" panose="020B0503020202020204" pitchFamily="34" charset="0"/>
                <a:ea typeface="微软雅黑" panose="020B0503020204020204" pitchFamily="34" charset="-122"/>
              </a:rPr>
              <a:t>FreeCoder</a:t>
            </a:r>
            <a:endParaRPr lang="zh-CN" altLang="en-US" sz="54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049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EC8C96A2-3F30-4028-8FE1-02F62E61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2390775"/>
            <a:ext cx="91916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F87503-98E4-4957-A125-9C5EDEF43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163" y="1042688"/>
            <a:ext cx="7577674" cy="47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6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EC7C27-740F-43FB-8717-355B0D1C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2" y="1566828"/>
            <a:ext cx="11038576" cy="3724343"/>
          </a:xfrm>
          <a:prstGeom prst="rect">
            <a:avLst/>
          </a:prstGeom>
        </p:spPr>
      </p:pic>
      <p:sp>
        <p:nvSpPr>
          <p:cNvPr id="46" name="任意多边形 111">
            <a:extLst>
              <a:ext uri="{FF2B5EF4-FFF2-40B4-BE49-F238E27FC236}">
                <a16:creationId xmlns:a16="http://schemas.microsoft.com/office/drawing/2014/main" id="{94EFEE64-E00D-4D84-ACCA-F0568552157E}"/>
              </a:ext>
            </a:extLst>
          </p:cNvPr>
          <p:cNvSpPr/>
          <p:nvPr/>
        </p:nvSpPr>
        <p:spPr>
          <a:xfrm>
            <a:off x="1885326" y="2446986"/>
            <a:ext cx="2032000" cy="982014"/>
          </a:xfrm>
          <a:custGeom>
            <a:avLst/>
            <a:gdLst>
              <a:gd name="connsiteX0" fmla="*/ 1524000 w 1524000"/>
              <a:gd name="connsiteY0" fmla="*/ 0 h 152400"/>
              <a:gd name="connsiteX1" fmla="*/ 152400 w 1524000"/>
              <a:gd name="connsiteY1" fmla="*/ 0 h 152400"/>
              <a:gd name="connsiteX2" fmla="*/ 0 w 1524000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152400">
                <a:moveTo>
                  <a:pt x="1524000" y="0"/>
                </a:moveTo>
                <a:lnTo>
                  <a:pt x="152400" y="0"/>
                </a:lnTo>
                <a:lnTo>
                  <a:pt x="0" y="152400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79C81A9-91D1-45CC-A5BE-3117551E61A7}"/>
              </a:ext>
            </a:extLst>
          </p:cNvPr>
          <p:cNvSpPr txBox="1"/>
          <p:nvPr/>
        </p:nvSpPr>
        <p:spPr>
          <a:xfrm>
            <a:off x="3917326" y="2262320"/>
            <a:ext cx="190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内存</a:t>
            </a:r>
          </a:p>
        </p:txBody>
      </p:sp>
      <p:sp>
        <p:nvSpPr>
          <p:cNvPr id="48" name="任意多边形 111">
            <a:extLst>
              <a:ext uri="{FF2B5EF4-FFF2-40B4-BE49-F238E27FC236}">
                <a16:creationId xmlns:a16="http://schemas.microsoft.com/office/drawing/2014/main" id="{77C0B0B5-2C0D-419A-B58B-2511CE28A31F}"/>
              </a:ext>
            </a:extLst>
          </p:cNvPr>
          <p:cNvSpPr/>
          <p:nvPr/>
        </p:nvSpPr>
        <p:spPr>
          <a:xfrm flipV="1">
            <a:off x="1885326" y="4069724"/>
            <a:ext cx="2184400" cy="239434"/>
          </a:xfrm>
          <a:custGeom>
            <a:avLst/>
            <a:gdLst>
              <a:gd name="connsiteX0" fmla="*/ 1524000 w 1524000"/>
              <a:gd name="connsiteY0" fmla="*/ 0 h 152400"/>
              <a:gd name="connsiteX1" fmla="*/ 152400 w 1524000"/>
              <a:gd name="connsiteY1" fmla="*/ 0 h 152400"/>
              <a:gd name="connsiteX2" fmla="*/ 0 w 1524000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152400">
                <a:moveTo>
                  <a:pt x="1524000" y="0"/>
                </a:moveTo>
                <a:lnTo>
                  <a:pt x="152400" y="0"/>
                </a:lnTo>
                <a:lnTo>
                  <a:pt x="0" y="152400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1333B90-22CB-4C4D-975D-9BCEC3B86104}"/>
              </a:ext>
            </a:extLst>
          </p:cNvPr>
          <p:cNvSpPr txBox="1"/>
          <p:nvPr/>
        </p:nvSpPr>
        <p:spPr>
          <a:xfrm>
            <a:off x="3941652" y="4069724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磁盘交换分区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8EBCB1C-AC7B-459A-8F8C-85411644A0AB}"/>
              </a:ext>
            </a:extLst>
          </p:cNvPr>
          <p:cNvSpPr txBox="1"/>
          <p:nvPr/>
        </p:nvSpPr>
        <p:spPr>
          <a:xfrm>
            <a:off x="2989689" y="2940034"/>
            <a:ext cx="95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总大小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8CB7B0-81D4-4880-8A00-F78FF139E85D}"/>
              </a:ext>
            </a:extLst>
          </p:cNvPr>
          <p:cNvSpPr txBox="1"/>
          <p:nvPr/>
        </p:nvSpPr>
        <p:spPr>
          <a:xfrm>
            <a:off x="4481670" y="2940034"/>
            <a:ext cx="95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使用了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988C75B-0CAE-4AD5-BF1B-BF36ECA3B3EA}"/>
              </a:ext>
            </a:extLst>
          </p:cNvPr>
          <p:cNvSpPr txBox="1"/>
          <p:nvPr/>
        </p:nvSpPr>
        <p:spPr>
          <a:xfrm>
            <a:off x="5973651" y="2954523"/>
            <a:ext cx="118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空闲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E72D479-47C1-414A-8F70-3990B061EFB0}"/>
              </a:ext>
            </a:extLst>
          </p:cNvPr>
          <p:cNvSpPr txBox="1"/>
          <p:nvPr/>
        </p:nvSpPr>
        <p:spPr>
          <a:xfrm>
            <a:off x="6896547" y="2954523"/>
            <a:ext cx="118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共享内存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131A213-BF40-4278-BBC9-4956A1ABC4F1}"/>
              </a:ext>
            </a:extLst>
          </p:cNvPr>
          <p:cNvSpPr txBox="1"/>
          <p:nvPr/>
        </p:nvSpPr>
        <p:spPr>
          <a:xfrm>
            <a:off x="7933386" y="2937993"/>
            <a:ext cx="15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文件磁盘缓存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8DD44CD-6128-47DE-AB72-D570D880A5D2}"/>
              </a:ext>
            </a:extLst>
          </p:cNvPr>
          <p:cNvSpPr txBox="1"/>
          <p:nvPr/>
        </p:nvSpPr>
        <p:spPr>
          <a:xfrm>
            <a:off x="9713263" y="2954523"/>
            <a:ext cx="118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可用</a:t>
            </a:r>
          </a:p>
        </p:txBody>
      </p:sp>
    </p:spTree>
    <p:extLst>
      <p:ext uri="{BB962C8B-B14F-4D97-AF65-F5344CB8AC3E}">
        <p14:creationId xmlns:p14="http://schemas.microsoft.com/office/powerpoint/2010/main" val="92209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8" grpId="0" animBg="1"/>
      <p:bldP spid="51" grpId="0"/>
      <p:bldP spid="52" grpId="0"/>
      <p:bldP spid="53" grpId="0"/>
      <p:bldP spid="54" grpId="0"/>
      <p:bldP spid="57" grpId="0"/>
      <p:bldP spid="58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111">
            <a:extLst>
              <a:ext uri="{FF2B5EF4-FFF2-40B4-BE49-F238E27FC236}">
                <a16:creationId xmlns:a16="http://schemas.microsoft.com/office/drawing/2014/main" id="{94EFEE64-E00D-4D84-ACCA-F0568552157E}"/>
              </a:ext>
            </a:extLst>
          </p:cNvPr>
          <p:cNvSpPr/>
          <p:nvPr/>
        </p:nvSpPr>
        <p:spPr>
          <a:xfrm>
            <a:off x="1885326" y="2446986"/>
            <a:ext cx="2032000" cy="982014"/>
          </a:xfrm>
          <a:custGeom>
            <a:avLst/>
            <a:gdLst>
              <a:gd name="connsiteX0" fmla="*/ 1524000 w 1524000"/>
              <a:gd name="connsiteY0" fmla="*/ 0 h 152400"/>
              <a:gd name="connsiteX1" fmla="*/ 152400 w 1524000"/>
              <a:gd name="connsiteY1" fmla="*/ 0 h 152400"/>
              <a:gd name="connsiteX2" fmla="*/ 0 w 1524000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152400">
                <a:moveTo>
                  <a:pt x="1524000" y="0"/>
                </a:moveTo>
                <a:lnTo>
                  <a:pt x="152400" y="0"/>
                </a:lnTo>
                <a:lnTo>
                  <a:pt x="0" y="152400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79C81A9-91D1-45CC-A5BE-3117551E61A7}"/>
              </a:ext>
            </a:extLst>
          </p:cNvPr>
          <p:cNvSpPr txBox="1"/>
          <p:nvPr/>
        </p:nvSpPr>
        <p:spPr>
          <a:xfrm>
            <a:off x="3917326" y="2262320"/>
            <a:ext cx="190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内存</a:t>
            </a:r>
          </a:p>
        </p:txBody>
      </p:sp>
      <p:sp>
        <p:nvSpPr>
          <p:cNvPr id="48" name="任意多边形 111">
            <a:extLst>
              <a:ext uri="{FF2B5EF4-FFF2-40B4-BE49-F238E27FC236}">
                <a16:creationId xmlns:a16="http://schemas.microsoft.com/office/drawing/2014/main" id="{77C0B0B5-2C0D-419A-B58B-2511CE28A31F}"/>
              </a:ext>
            </a:extLst>
          </p:cNvPr>
          <p:cNvSpPr/>
          <p:nvPr/>
        </p:nvSpPr>
        <p:spPr>
          <a:xfrm flipV="1">
            <a:off x="1885326" y="4069724"/>
            <a:ext cx="2184400" cy="239434"/>
          </a:xfrm>
          <a:custGeom>
            <a:avLst/>
            <a:gdLst>
              <a:gd name="connsiteX0" fmla="*/ 1524000 w 1524000"/>
              <a:gd name="connsiteY0" fmla="*/ 0 h 152400"/>
              <a:gd name="connsiteX1" fmla="*/ 152400 w 1524000"/>
              <a:gd name="connsiteY1" fmla="*/ 0 h 152400"/>
              <a:gd name="connsiteX2" fmla="*/ 0 w 1524000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152400">
                <a:moveTo>
                  <a:pt x="1524000" y="0"/>
                </a:moveTo>
                <a:lnTo>
                  <a:pt x="152400" y="0"/>
                </a:lnTo>
                <a:lnTo>
                  <a:pt x="0" y="152400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1333B90-22CB-4C4D-975D-9BCEC3B86104}"/>
              </a:ext>
            </a:extLst>
          </p:cNvPr>
          <p:cNvSpPr txBox="1"/>
          <p:nvPr/>
        </p:nvSpPr>
        <p:spPr>
          <a:xfrm>
            <a:off x="3941652" y="4069724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磁盘交换分区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8EBCB1C-AC7B-459A-8F8C-85411644A0AB}"/>
              </a:ext>
            </a:extLst>
          </p:cNvPr>
          <p:cNvSpPr txBox="1"/>
          <p:nvPr/>
        </p:nvSpPr>
        <p:spPr>
          <a:xfrm>
            <a:off x="2989689" y="2940034"/>
            <a:ext cx="95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总大小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8CB7B0-81D4-4880-8A00-F78FF139E85D}"/>
              </a:ext>
            </a:extLst>
          </p:cNvPr>
          <p:cNvSpPr txBox="1"/>
          <p:nvPr/>
        </p:nvSpPr>
        <p:spPr>
          <a:xfrm>
            <a:off x="4481670" y="2940034"/>
            <a:ext cx="95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使用了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988C75B-0CAE-4AD5-BF1B-BF36ECA3B3EA}"/>
              </a:ext>
            </a:extLst>
          </p:cNvPr>
          <p:cNvSpPr txBox="1"/>
          <p:nvPr/>
        </p:nvSpPr>
        <p:spPr>
          <a:xfrm>
            <a:off x="5973651" y="2954523"/>
            <a:ext cx="118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空闲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E72D479-47C1-414A-8F70-3990B061EFB0}"/>
              </a:ext>
            </a:extLst>
          </p:cNvPr>
          <p:cNvSpPr txBox="1"/>
          <p:nvPr/>
        </p:nvSpPr>
        <p:spPr>
          <a:xfrm>
            <a:off x="6896547" y="2954523"/>
            <a:ext cx="118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共享内存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131A213-BF40-4278-BBC9-4956A1ABC4F1}"/>
              </a:ext>
            </a:extLst>
          </p:cNvPr>
          <p:cNvSpPr txBox="1"/>
          <p:nvPr/>
        </p:nvSpPr>
        <p:spPr>
          <a:xfrm>
            <a:off x="7933386" y="2937993"/>
            <a:ext cx="15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文件磁盘缓存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8DD44CD-6128-47DE-AB72-D570D880A5D2}"/>
              </a:ext>
            </a:extLst>
          </p:cNvPr>
          <p:cNvSpPr txBox="1"/>
          <p:nvPr/>
        </p:nvSpPr>
        <p:spPr>
          <a:xfrm>
            <a:off x="9713263" y="2954523"/>
            <a:ext cx="118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可用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B6B02B-A156-42E3-B0E9-72856A15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047"/>
            <a:ext cx="12192000" cy="35696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E7BE02D-1819-418F-9ED8-4614F16448B3}"/>
              </a:ext>
            </a:extLst>
          </p:cNvPr>
          <p:cNvSpPr/>
          <p:nvPr/>
        </p:nvSpPr>
        <p:spPr>
          <a:xfrm>
            <a:off x="0" y="854245"/>
            <a:ext cx="7933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http://lday.me/2019/09/09/0023_linux_page_cache_and_buffer_cache/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8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AB9EBA-D7B1-445B-AD10-C883BC13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47" y="154191"/>
            <a:ext cx="8820285" cy="654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613335-5D22-4C0E-B955-E8F2F43E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4810125"/>
            <a:ext cx="3333750" cy="20478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230AB51-A925-4CBB-9913-7549ED28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51" y="3390900"/>
            <a:ext cx="44958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5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29C758-7B4C-419A-85D2-3A9194634623}"/>
              </a:ext>
            </a:extLst>
          </p:cNvPr>
          <p:cNvSpPr/>
          <p:nvPr/>
        </p:nvSpPr>
        <p:spPr>
          <a:xfrm>
            <a:off x="124496" y="1082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2"/>
              </a:rPr>
              <a:t>https://docs.microsoft.com/zh-cn/archive/blogs/markrussinovich/pushing-the-limits-of-windows-paged-and-nonpaged-pool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4C2C0B-F095-43B7-BA05-59AA070D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83" y="2014537"/>
            <a:ext cx="97250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4DB3273E-D819-4E6D-A381-4EE48AE09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993" y="2352964"/>
            <a:ext cx="731520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PART</a:t>
            </a: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THREE</a:t>
            </a:r>
            <a:endParaRPr kumimoji="1" lang="zh-CN" altLang="en-US" sz="23900" b="1" dirty="0">
              <a:latin typeface="Agency FB" panose="020B0503020202020204" pitchFamily="34" charset="0"/>
              <a:ea typeface="Yuanti SC" charset="-122"/>
              <a:cs typeface="Yuanti SC" charset="-122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C687E20-6ED1-4C52-81A1-7F60A2FBBF93}"/>
              </a:ext>
            </a:extLst>
          </p:cNvPr>
          <p:cNvSpPr txBox="1"/>
          <p:nvPr/>
        </p:nvSpPr>
        <p:spPr>
          <a:xfrm>
            <a:off x="1538621" y="3813428"/>
            <a:ext cx="6924973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内存相关的系统调用</a:t>
            </a: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A1D65F7D-6E26-4CC5-9200-D58F5524B386}"/>
              </a:ext>
            </a:extLst>
          </p:cNvPr>
          <p:cNvSpPr txBox="1"/>
          <p:nvPr/>
        </p:nvSpPr>
        <p:spPr>
          <a:xfrm>
            <a:off x="1378169" y="4775179"/>
            <a:ext cx="580368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+mn-lt"/>
              </a:rPr>
              <a:t>系统调用是用户态切内核态的方式之一，申请内存就需要使用系统调用</a:t>
            </a:r>
          </a:p>
        </p:txBody>
      </p:sp>
    </p:spTree>
    <p:extLst>
      <p:ext uri="{BB962C8B-B14F-4D97-AF65-F5344CB8AC3E}">
        <p14:creationId xmlns:p14="http://schemas.microsoft.com/office/powerpoint/2010/main" val="30190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B48D16-B1CF-42E2-9443-39CCAD31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971" y="1583296"/>
            <a:ext cx="3417128" cy="317824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9924E3F-4BB4-4F47-8732-B0B4BFC5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03" y="2069116"/>
            <a:ext cx="1716244" cy="2206599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2F178E59-2826-4125-B97C-7FEB7B93CF60}"/>
              </a:ext>
            </a:extLst>
          </p:cNvPr>
          <p:cNvSpPr/>
          <p:nvPr/>
        </p:nvSpPr>
        <p:spPr>
          <a:xfrm>
            <a:off x="5766382" y="2816354"/>
            <a:ext cx="901521" cy="7121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72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箭头: 右 24">
            <a:extLst>
              <a:ext uri="{FF2B5EF4-FFF2-40B4-BE49-F238E27FC236}">
                <a16:creationId xmlns:a16="http://schemas.microsoft.com/office/drawing/2014/main" id="{2F178E59-2826-4125-B97C-7FEB7B93CF60}"/>
              </a:ext>
            </a:extLst>
          </p:cNvPr>
          <p:cNvSpPr/>
          <p:nvPr/>
        </p:nvSpPr>
        <p:spPr>
          <a:xfrm>
            <a:off x="5766382" y="2816354"/>
            <a:ext cx="901521" cy="7121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0D08A5-0B48-43C9-A07B-7E0EB817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4" y="1814727"/>
            <a:ext cx="4092128" cy="26928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9C8B72-224C-4077-B9AA-7ABC8F5B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03" y="2263414"/>
            <a:ext cx="2089731" cy="18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箭头: 右 24">
            <a:extLst>
              <a:ext uri="{FF2B5EF4-FFF2-40B4-BE49-F238E27FC236}">
                <a16:creationId xmlns:a16="http://schemas.microsoft.com/office/drawing/2014/main" id="{2F178E59-2826-4125-B97C-7FEB7B93CF60}"/>
              </a:ext>
            </a:extLst>
          </p:cNvPr>
          <p:cNvSpPr/>
          <p:nvPr/>
        </p:nvSpPr>
        <p:spPr>
          <a:xfrm>
            <a:off x="5766382" y="2816354"/>
            <a:ext cx="901521" cy="7121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C83CFB-33DA-448B-86B0-76B0D5C3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49" y="1538464"/>
            <a:ext cx="4272433" cy="32679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A5A82E-3E35-4720-BEF5-7D1B4E2A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03" y="2482523"/>
            <a:ext cx="3814214" cy="13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9E598F-111D-49E6-9C8C-8480F2ED2E03}"/>
              </a:ext>
            </a:extLst>
          </p:cNvPr>
          <p:cNvSpPr txBox="1"/>
          <p:nvPr/>
        </p:nvSpPr>
        <p:spPr>
          <a:xfrm>
            <a:off x="4035215" y="1108142"/>
            <a:ext cx="396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CONTENTS</a:t>
            </a:r>
            <a:endParaRPr kumimoji="1"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870A8FD3-F6F4-4D2A-93F5-64E6531844E6}"/>
              </a:ext>
            </a:extLst>
          </p:cNvPr>
          <p:cNvCxnSpPr/>
          <p:nvPr/>
        </p:nvCxnSpPr>
        <p:spPr>
          <a:xfrm flipV="1">
            <a:off x="4450901" y="1935652"/>
            <a:ext cx="2850857" cy="2088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4358E7D-476C-40B8-85F3-1FDA1271B2BF}"/>
              </a:ext>
            </a:extLst>
          </p:cNvPr>
          <p:cNvSpPr txBox="1"/>
          <p:nvPr/>
        </p:nvSpPr>
        <p:spPr>
          <a:xfrm>
            <a:off x="5259580" y="2021300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5B21D6-A05F-4F42-A166-8CE8F7B7231A}"/>
              </a:ext>
            </a:extLst>
          </p:cNvPr>
          <p:cNvSpPr txBox="1"/>
          <p:nvPr/>
        </p:nvSpPr>
        <p:spPr>
          <a:xfrm>
            <a:off x="2388633" y="3000291"/>
            <a:ext cx="396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内存条、总线、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1BBB6-28D9-47AC-A9B6-CFF5BC7807C2}"/>
              </a:ext>
            </a:extLst>
          </p:cNvPr>
          <p:cNvSpPr txBox="1"/>
          <p:nvPr/>
        </p:nvSpPr>
        <p:spPr>
          <a:xfrm>
            <a:off x="2411326" y="4112877"/>
            <a:ext cx="396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OS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内存管理与分类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7AC985F-453A-4D23-9662-BD3A46F8EE88}"/>
              </a:ext>
            </a:extLst>
          </p:cNvPr>
          <p:cNvSpPr/>
          <p:nvPr/>
        </p:nvSpPr>
        <p:spPr>
          <a:xfrm>
            <a:off x="1551079" y="2864330"/>
            <a:ext cx="794935" cy="794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1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1F2C927-D29A-428F-8313-E6EB24D01947}"/>
              </a:ext>
            </a:extLst>
          </p:cNvPr>
          <p:cNvSpPr/>
          <p:nvPr/>
        </p:nvSpPr>
        <p:spPr>
          <a:xfrm>
            <a:off x="1543194" y="3977019"/>
            <a:ext cx="794935" cy="794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2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30718C-4A23-4BC6-B3E7-C89EE8033A23}"/>
              </a:ext>
            </a:extLst>
          </p:cNvPr>
          <p:cNvSpPr txBox="1"/>
          <p:nvPr/>
        </p:nvSpPr>
        <p:spPr>
          <a:xfrm>
            <a:off x="7850380" y="3000291"/>
            <a:ext cx="474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内存相关的系统调用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7182DB-A937-4815-ADD5-013BDE04F593}"/>
              </a:ext>
            </a:extLst>
          </p:cNvPr>
          <p:cNvSpPr txBox="1"/>
          <p:nvPr/>
        </p:nvSpPr>
        <p:spPr>
          <a:xfrm>
            <a:off x="7814071" y="4203953"/>
            <a:ext cx="513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java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中的内存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F962BB9-82C4-4705-83A2-D20C598457A0}"/>
              </a:ext>
            </a:extLst>
          </p:cNvPr>
          <p:cNvSpPr/>
          <p:nvPr/>
        </p:nvSpPr>
        <p:spPr>
          <a:xfrm>
            <a:off x="6900560" y="2864433"/>
            <a:ext cx="794935" cy="794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3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9C9C47D-A561-467D-8F76-D2BFC2735BE8}"/>
              </a:ext>
            </a:extLst>
          </p:cNvPr>
          <p:cNvSpPr/>
          <p:nvPr/>
        </p:nvSpPr>
        <p:spPr>
          <a:xfrm>
            <a:off x="6882231" y="4068095"/>
            <a:ext cx="794935" cy="794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4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06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EC9F0E-3333-4AB8-8BAF-A6659DF1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22" y="662058"/>
            <a:ext cx="6946342" cy="55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2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2"/>
          <p:cNvSpPr>
            <a:spLocks/>
          </p:cNvSpPr>
          <p:nvPr/>
        </p:nvSpPr>
        <p:spPr bwMode="auto">
          <a:xfrm rot="10800000">
            <a:off x="1599" y="-5473"/>
            <a:ext cx="12190398" cy="2382839"/>
          </a:xfrm>
          <a:custGeom>
            <a:avLst/>
            <a:gdLst/>
            <a:ahLst/>
            <a:cxnLst>
              <a:cxn ang="0">
                <a:pos x="7259" y="1534"/>
              </a:cxn>
              <a:cxn ang="0">
                <a:pos x="7363" y="1497"/>
              </a:cxn>
              <a:cxn ang="0">
                <a:pos x="7491" y="1557"/>
              </a:cxn>
              <a:cxn ang="0">
                <a:pos x="7536" y="1640"/>
              </a:cxn>
              <a:cxn ang="0">
                <a:pos x="7553" y="1617"/>
              </a:cxn>
              <a:cxn ang="0">
                <a:pos x="7578" y="1594"/>
              </a:cxn>
              <a:cxn ang="0">
                <a:pos x="7680" y="1557"/>
              </a:cxn>
              <a:cxn ang="0">
                <a:pos x="7680" y="2002"/>
              </a:cxn>
              <a:cxn ang="0">
                <a:pos x="0" y="2002"/>
              </a:cxn>
              <a:cxn ang="0">
                <a:pos x="0" y="317"/>
              </a:cxn>
              <a:cxn ang="0">
                <a:pos x="164" y="291"/>
              </a:cxn>
              <a:cxn ang="0">
                <a:pos x="501" y="421"/>
              </a:cxn>
              <a:cxn ang="0">
                <a:pos x="601" y="555"/>
              </a:cxn>
              <a:cxn ang="0">
                <a:pos x="642" y="491"/>
              </a:cxn>
              <a:cxn ang="0">
                <a:pos x="789" y="422"/>
              </a:cxn>
              <a:cxn ang="0">
                <a:pos x="896" y="455"/>
              </a:cxn>
              <a:cxn ang="0">
                <a:pos x="1029" y="273"/>
              </a:cxn>
              <a:cxn ang="0">
                <a:pos x="1480" y="93"/>
              </a:cxn>
              <a:cxn ang="0">
                <a:pos x="1932" y="270"/>
              </a:cxn>
              <a:cxn ang="0">
                <a:pos x="2086" y="500"/>
              </a:cxn>
              <a:cxn ang="0">
                <a:pos x="2254" y="259"/>
              </a:cxn>
              <a:cxn ang="0">
                <a:pos x="2858" y="0"/>
              </a:cxn>
              <a:cxn ang="0">
                <a:pos x="3463" y="259"/>
              </a:cxn>
              <a:cxn ang="0">
                <a:pos x="3683" y="644"/>
              </a:cxn>
              <a:cxn ang="0">
                <a:pos x="3834" y="618"/>
              </a:cxn>
              <a:cxn ang="0">
                <a:pos x="4165" y="773"/>
              </a:cxn>
              <a:cxn ang="0">
                <a:pos x="4258" y="919"/>
              </a:cxn>
              <a:cxn ang="0">
                <a:pos x="4839" y="704"/>
              </a:cxn>
              <a:cxn ang="0">
                <a:pos x="5442" y="938"/>
              </a:cxn>
              <a:cxn ang="0">
                <a:pos x="5673" y="1326"/>
              </a:cxn>
              <a:cxn ang="0">
                <a:pos x="6073" y="1168"/>
              </a:cxn>
              <a:cxn ang="0">
                <a:pos x="6495" y="1348"/>
              </a:cxn>
              <a:cxn ang="0">
                <a:pos x="6548" y="1410"/>
              </a:cxn>
              <a:cxn ang="0">
                <a:pos x="6587" y="1363"/>
              </a:cxn>
              <a:cxn ang="0">
                <a:pos x="6873" y="1242"/>
              </a:cxn>
              <a:cxn ang="0">
                <a:pos x="7158" y="1363"/>
              </a:cxn>
              <a:cxn ang="0">
                <a:pos x="7259" y="1534"/>
              </a:cxn>
            </a:cxnLst>
            <a:rect l="0" t="0" r="r" b="b"/>
            <a:pathLst>
              <a:path w="7680" h="2002">
                <a:moveTo>
                  <a:pt x="7259" y="1534"/>
                </a:moveTo>
                <a:cubicBezTo>
                  <a:pt x="7289" y="1509"/>
                  <a:pt x="7324" y="1497"/>
                  <a:pt x="7363" y="1497"/>
                </a:cubicBezTo>
                <a:cubicBezTo>
                  <a:pt x="7413" y="1497"/>
                  <a:pt x="7455" y="1517"/>
                  <a:pt x="7491" y="1557"/>
                </a:cubicBezTo>
                <a:cubicBezTo>
                  <a:pt x="7512" y="1582"/>
                  <a:pt x="7527" y="1609"/>
                  <a:pt x="7536" y="1640"/>
                </a:cubicBezTo>
                <a:cubicBezTo>
                  <a:pt x="7541" y="1632"/>
                  <a:pt x="7547" y="1625"/>
                  <a:pt x="7553" y="1617"/>
                </a:cubicBezTo>
                <a:cubicBezTo>
                  <a:pt x="7561" y="1609"/>
                  <a:pt x="7569" y="1601"/>
                  <a:pt x="7578" y="1594"/>
                </a:cubicBezTo>
                <a:cubicBezTo>
                  <a:pt x="7607" y="1570"/>
                  <a:pt x="7641" y="1557"/>
                  <a:pt x="7680" y="1557"/>
                </a:cubicBezTo>
                <a:cubicBezTo>
                  <a:pt x="7680" y="2002"/>
                  <a:pt x="7680" y="2002"/>
                  <a:pt x="7680" y="2002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317"/>
                  <a:pt x="0" y="317"/>
                  <a:pt x="0" y="317"/>
                </a:cubicBezTo>
                <a:cubicBezTo>
                  <a:pt x="51" y="300"/>
                  <a:pt x="106" y="291"/>
                  <a:pt x="164" y="291"/>
                </a:cubicBezTo>
                <a:cubicBezTo>
                  <a:pt x="296" y="291"/>
                  <a:pt x="408" y="334"/>
                  <a:pt x="501" y="421"/>
                </a:cubicBezTo>
                <a:cubicBezTo>
                  <a:pt x="545" y="462"/>
                  <a:pt x="578" y="507"/>
                  <a:pt x="601" y="555"/>
                </a:cubicBezTo>
                <a:cubicBezTo>
                  <a:pt x="611" y="532"/>
                  <a:pt x="625" y="511"/>
                  <a:pt x="642" y="491"/>
                </a:cubicBezTo>
                <a:cubicBezTo>
                  <a:pt x="682" y="445"/>
                  <a:pt x="732" y="422"/>
                  <a:pt x="789" y="422"/>
                </a:cubicBezTo>
                <a:cubicBezTo>
                  <a:pt x="829" y="422"/>
                  <a:pt x="864" y="433"/>
                  <a:pt x="896" y="455"/>
                </a:cubicBezTo>
                <a:cubicBezTo>
                  <a:pt x="927" y="389"/>
                  <a:pt x="971" y="328"/>
                  <a:pt x="1029" y="273"/>
                </a:cubicBezTo>
                <a:cubicBezTo>
                  <a:pt x="1153" y="154"/>
                  <a:pt x="1304" y="94"/>
                  <a:pt x="1480" y="93"/>
                </a:cubicBezTo>
                <a:cubicBezTo>
                  <a:pt x="1657" y="92"/>
                  <a:pt x="1807" y="151"/>
                  <a:pt x="1932" y="270"/>
                </a:cubicBezTo>
                <a:cubicBezTo>
                  <a:pt x="2004" y="338"/>
                  <a:pt x="2055" y="415"/>
                  <a:pt x="2086" y="500"/>
                </a:cubicBezTo>
                <a:cubicBezTo>
                  <a:pt x="2127" y="413"/>
                  <a:pt x="2183" y="333"/>
                  <a:pt x="2254" y="259"/>
                </a:cubicBezTo>
                <a:cubicBezTo>
                  <a:pt x="2421" y="86"/>
                  <a:pt x="2622" y="0"/>
                  <a:pt x="2858" y="0"/>
                </a:cubicBezTo>
                <a:cubicBezTo>
                  <a:pt x="3095" y="0"/>
                  <a:pt x="3296" y="86"/>
                  <a:pt x="3463" y="259"/>
                </a:cubicBezTo>
                <a:cubicBezTo>
                  <a:pt x="3572" y="372"/>
                  <a:pt x="3646" y="501"/>
                  <a:pt x="3683" y="644"/>
                </a:cubicBezTo>
                <a:cubicBezTo>
                  <a:pt x="3730" y="626"/>
                  <a:pt x="3780" y="618"/>
                  <a:pt x="3834" y="618"/>
                </a:cubicBezTo>
                <a:cubicBezTo>
                  <a:pt x="3963" y="618"/>
                  <a:pt x="4074" y="670"/>
                  <a:pt x="4165" y="773"/>
                </a:cubicBezTo>
                <a:cubicBezTo>
                  <a:pt x="4204" y="818"/>
                  <a:pt x="4235" y="866"/>
                  <a:pt x="4258" y="919"/>
                </a:cubicBezTo>
                <a:cubicBezTo>
                  <a:pt x="4420" y="776"/>
                  <a:pt x="4614" y="704"/>
                  <a:pt x="4839" y="704"/>
                </a:cubicBezTo>
                <a:cubicBezTo>
                  <a:pt x="5075" y="704"/>
                  <a:pt x="5276" y="782"/>
                  <a:pt x="5442" y="938"/>
                </a:cubicBezTo>
                <a:cubicBezTo>
                  <a:pt x="5562" y="1051"/>
                  <a:pt x="5639" y="1180"/>
                  <a:pt x="5673" y="1326"/>
                </a:cubicBezTo>
                <a:cubicBezTo>
                  <a:pt x="5785" y="1221"/>
                  <a:pt x="5918" y="1168"/>
                  <a:pt x="6073" y="1168"/>
                </a:cubicBezTo>
                <a:cubicBezTo>
                  <a:pt x="6238" y="1168"/>
                  <a:pt x="6378" y="1228"/>
                  <a:pt x="6495" y="1348"/>
                </a:cubicBezTo>
                <a:cubicBezTo>
                  <a:pt x="6514" y="1368"/>
                  <a:pt x="6532" y="1388"/>
                  <a:pt x="6548" y="1410"/>
                </a:cubicBezTo>
                <a:cubicBezTo>
                  <a:pt x="6560" y="1393"/>
                  <a:pt x="6573" y="1378"/>
                  <a:pt x="6587" y="1363"/>
                </a:cubicBezTo>
                <a:cubicBezTo>
                  <a:pt x="6666" y="1282"/>
                  <a:pt x="6761" y="1242"/>
                  <a:pt x="6873" y="1242"/>
                </a:cubicBezTo>
                <a:cubicBezTo>
                  <a:pt x="6984" y="1242"/>
                  <a:pt x="7079" y="1282"/>
                  <a:pt x="7158" y="1363"/>
                </a:cubicBezTo>
                <a:cubicBezTo>
                  <a:pt x="7207" y="1414"/>
                  <a:pt x="7240" y="1470"/>
                  <a:pt x="7259" y="1534"/>
                </a:cubicBezTo>
                <a:close/>
              </a:path>
            </a:pathLst>
          </a:custGeom>
          <a:solidFill>
            <a:srgbClr val="90C7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23"/>
          <p:cNvSpPr>
            <a:spLocks/>
          </p:cNvSpPr>
          <p:nvPr/>
        </p:nvSpPr>
        <p:spPr bwMode="auto">
          <a:xfrm rot="10800000">
            <a:off x="1599" y="-5470"/>
            <a:ext cx="12190400" cy="1789113"/>
          </a:xfrm>
          <a:custGeom>
            <a:avLst/>
            <a:gdLst/>
            <a:ahLst/>
            <a:cxnLst>
              <a:cxn ang="0">
                <a:pos x="7609" y="1134"/>
              </a:cxn>
              <a:cxn ang="0">
                <a:pos x="7680" y="1089"/>
              </a:cxn>
              <a:cxn ang="0">
                <a:pos x="7680" y="1503"/>
              </a:cxn>
              <a:cxn ang="0">
                <a:pos x="0" y="1503"/>
              </a:cxn>
              <a:cxn ang="0">
                <a:pos x="0" y="577"/>
              </a:cxn>
              <a:cxn ang="0">
                <a:pos x="32" y="576"/>
              </a:cxn>
              <a:cxn ang="0">
                <a:pos x="337" y="652"/>
              </a:cxn>
              <a:cxn ang="0">
                <a:pos x="411" y="572"/>
              </a:cxn>
              <a:cxn ang="0">
                <a:pos x="765" y="445"/>
              </a:cxn>
              <a:cxn ang="0">
                <a:pos x="892" y="458"/>
              </a:cxn>
              <a:cxn ang="0">
                <a:pos x="890" y="414"/>
              </a:cxn>
              <a:cxn ang="0">
                <a:pos x="1030" y="121"/>
              </a:cxn>
              <a:cxn ang="0">
                <a:pos x="1370" y="0"/>
              </a:cxn>
              <a:cxn ang="0">
                <a:pos x="1710" y="121"/>
              </a:cxn>
              <a:cxn ang="0">
                <a:pos x="1817" y="258"/>
              </a:cxn>
              <a:cxn ang="0">
                <a:pos x="1867" y="211"/>
              </a:cxn>
              <a:cxn ang="0">
                <a:pos x="2379" y="28"/>
              </a:cxn>
              <a:cxn ang="0">
                <a:pos x="2891" y="211"/>
              </a:cxn>
              <a:cxn ang="0">
                <a:pos x="3036" y="384"/>
              </a:cxn>
              <a:cxn ang="0">
                <a:pos x="3189" y="369"/>
              </a:cxn>
              <a:cxn ang="0">
                <a:pos x="3639" y="530"/>
              </a:cxn>
              <a:cxn ang="0">
                <a:pos x="3786" y="723"/>
              </a:cxn>
              <a:cxn ang="0">
                <a:pos x="4120" y="663"/>
              </a:cxn>
              <a:cxn ang="0">
                <a:pos x="4631" y="824"/>
              </a:cxn>
              <a:cxn ang="0">
                <a:pos x="4701" y="885"/>
              </a:cxn>
              <a:cxn ang="0">
                <a:pos x="4843" y="863"/>
              </a:cxn>
              <a:cxn ang="0">
                <a:pos x="5126" y="964"/>
              </a:cxn>
              <a:cxn ang="0">
                <a:pos x="5175" y="1014"/>
              </a:cxn>
              <a:cxn ang="0">
                <a:pos x="5256" y="1008"/>
              </a:cxn>
              <a:cxn ang="0">
                <a:pos x="5531" y="1086"/>
              </a:cxn>
              <a:cxn ang="0">
                <a:pos x="5600" y="1148"/>
              </a:cxn>
              <a:cxn ang="0">
                <a:pos x="5747" y="1115"/>
              </a:cxn>
              <a:cxn ang="0">
                <a:pos x="5950" y="1186"/>
              </a:cxn>
              <a:cxn ang="0">
                <a:pos x="5953" y="1184"/>
              </a:cxn>
              <a:cxn ang="0">
                <a:pos x="6263" y="1109"/>
              </a:cxn>
              <a:cxn ang="0">
                <a:pos x="6398" y="1120"/>
              </a:cxn>
              <a:cxn ang="0">
                <a:pos x="6479" y="1030"/>
              </a:cxn>
              <a:cxn ang="0">
                <a:pos x="6822" y="908"/>
              </a:cxn>
              <a:cxn ang="0">
                <a:pos x="7165" y="1030"/>
              </a:cxn>
              <a:cxn ang="0">
                <a:pos x="7289" y="1210"/>
              </a:cxn>
              <a:cxn ang="0">
                <a:pos x="7387" y="1191"/>
              </a:cxn>
              <a:cxn ang="0">
                <a:pos x="7537" y="1241"/>
              </a:cxn>
              <a:cxn ang="0">
                <a:pos x="7609" y="1134"/>
              </a:cxn>
            </a:cxnLst>
            <a:rect l="0" t="0" r="r" b="b"/>
            <a:pathLst>
              <a:path w="7680" h="1503">
                <a:moveTo>
                  <a:pt x="7609" y="1134"/>
                </a:moveTo>
                <a:cubicBezTo>
                  <a:pt x="7631" y="1115"/>
                  <a:pt x="7655" y="1100"/>
                  <a:pt x="7680" y="1089"/>
                </a:cubicBezTo>
                <a:cubicBezTo>
                  <a:pt x="7680" y="1503"/>
                  <a:pt x="7680" y="1503"/>
                  <a:pt x="7680" y="1503"/>
                </a:cubicBezTo>
                <a:cubicBezTo>
                  <a:pt x="0" y="1503"/>
                  <a:pt x="0" y="1503"/>
                  <a:pt x="0" y="1503"/>
                </a:cubicBezTo>
                <a:cubicBezTo>
                  <a:pt x="0" y="577"/>
                  <a:pt x="0" y="577"/>
                  <a:pt x="0" y="577"/>
                </a:cubicBezTo>
                <a:cubicBezTo>
                  <a:pt x="11" y="577"/>
                  <a:pt x="21" y="576"/>
                  <a:pt x="32" y="576"/>
                </a:cubicBezTo>
                <a:cubicBezTo>
                  <a:pt x="146" y="576"/>
                  <a:pt x="247" y="602"/>
                  <a:pt x="337" y="652"/>
                </a:cubicBezTo>
                <a:cubicBezTo>
                  <a:pt x="357" y="624"/>
                  <a:pt x="382" y="597"/>
                  <a:pt x="411" y="572"/>
                </a:cubicBezTo>
                <a:cubicBezTo>
                  <a:pt x="509" y="487"/>
                  <a:pt x="627" y="445"/>
                  <a:pt x="765" y="445"/>
                </a:cubicBezTo>
                <a:cubicBezTo>
                  <a:pt x="810" y="445"/>
                  <a:pt x="852" y="450"/>
                  <a:pt x="892" y="458"/>
                </a:cubicBezTo>
                <a:cubicBezTo>
                  <a:pt x="890" y="444"/>
                  <a:pt x="890" y="429"/>
                  <a:pt x="890" y="414"/>
                </a:cubicBezTo>
                <a:cubicBezTo>
                  <a:pt x="890" y="300"/>
                  <a:pt x="937" y="202"/>
                  <a:pt x="1030" y="121"/>
                </a:cubicBezTo>
                <a:cubicBezTo>
                  <a:pt x="1124" y="40"/>
                  <a:pt x="1238" y="0"/>
                  <a:pt x="1370" y="0"/>
                </a:cubicBezTo>
                <a:cubicBezTo>
                  <a:pt x="1503" y="0"/>
                  <a:pt x="1616" y="40"/>
                  <a:pt x="1710" y="121"/>
                </a:cubicBezTo>
                <a:cubicBezTo>
                  <a:pt x="1758" y="162"/>
                  <a:pt x="1794" y="208"/>
                  <a:pt x="1817" y="258"/>
                </a:cubicBezTo>
                <a:cubicBezTo>
                  <a:pt x="1833" y="242"/>
                  <a:pt x="1849" y="226"/>
                  <a:pt x="1867" y="211"/>
                </a:cubicBezTo>
                <a:cubicBezTo>
                  <a:pt x="2009" y="89"/>
                  <a:pt x="2179" y="28"/>
                  <a:pt x="2379" y="28"/>
                </a:cubicBezTo>
                <a:cubicBezTo>
                  <a:pt x="2579" y="28"/>
                  <a:pt x="2750" y="89"/>
                  <a:pt x="2891" y="211"/>
                </a:cubicBezTo>
                <a:cubicBezTo>
                  <a:pt x="2953" y="264"/>
                  <a:pt x="3001" y="321"/>
                  <a:pt x="3036" y="384"/>
                </a:cubicBezTo>
                <a:cubicBezTo>
                  <a:pt x="3084" y="374"/>
                  <a:pt x="3135" y="369"/>
                  <a:pt x="3189" y="369"/>
                </a:cubicBezTo>
                <a:cubicBezTo>
                  <a:pt x="3365" y="369"/>
                  <a:pt x="3515" y="423"/>
                  <a:pt x="3639" y="530"/>
                </a:cubicBezTo>
                <a:cubicBezTo>
                  <a:pt x="3706" y="588"/>
                  <a:pt x="3755" y="652"/>
                  <a:pt x="3786" y="723"/>
                </a:cubicBezTo>
                <a:cubicBezTo>
                  <a:pt x="3887" y="683"/>
                  <a:pt x="3998" y="663"/>
                  <a:pt x="4120" y="663"/>
                </a:cubicBezTo>
                <a:cubicBezTo>
                  <a:pt x="4320" y="663"/>
                  <a:pt x="4490" y="717"/>
                  <a:pt x="4631" y="824"/>
                </a:cubicBezTo>
                <a:cubicBezTo>
                  <a:pt x="4657" y="844"/>
                  <a:pt x="4680" y="864"/>
                  <a:pt x="4701" y="885"/>
                </a:cubicBezTo>
                <a:cubicBezTo>
                  <a:pt x="4745" y="870"/>
                  <a:pt x="4792" y="863"/>
                  <a:pt x="4843" y="863"/>
                </a:cubicBezTo>
                <a:cubicBezTo>
                  <a:pt x="4954" y="863"/>
                  <a:pt x="5048" y="897"/>
                  <a:pt x="5126" y="964"/>
                </a:cubicBezTo>
                <a:cubicBezTo>
                  <a:pt x="5144" y="980"/>
                  <a:pt x="5161" y="997"/>
                  <a:pt x="5175" y="1014"/>
                </a:cubicBezTo>
                <a:cubicBezTo>
                  <a:pt x="5201" y="1010"/>
                  <a:pt x="5228" y="1008"/>
                  <a:pt x="5256" y="1008"/>
                </a:cubicBezTo>
                <a:cubicBezTo>
                  <a:pt x="5363" y="1008"/>
                  <a:pt x="5455" y="1034"/>
                  <a:pt x="5531" y="1086"/>
                </a:cubicBezTo>
                <a:cubicBezTo>
                  <a:pt x="5559" y="1105"/>
                  <a:pt x="5582" y="1126"/>
                  <a:pt x="5600" y="1148"/>
                </a:cubicBezTo>
                <a:cubicBezTo>
                  <a:pt x="5644" y="1126"/>
                  <a:pt x="5692" y="1115"/>
                  <a:pt x="5747" y="1115"/>
                </a:cubicBezTo>
                <a:cubicBezTo>
                  <a:pt x="5826" y="1115"/>
                  <a:pt x="5894" y="1139"/>
                  <a:pt x="5950" y="1186"/>
                </a:cubicBezTo>
                <a:cubicBezTo>
                  <a:pt x="5951" y="1185"/>
                  <a:pt x="5952" y="1185"/>
                  <a:pt x="5953" y="1184"/>
                </a:cubicBezTo>
                <a:cubicBezTo>
                  <a:pt x="6039" y="1134"/>
                  <a:pt x="6142" y="1109"/>
                  <a:pt x="6263" y="1109"/>
                </a:cubicBezTo>
                <a:cubicBezTo>
                  <a:pt x="6311" y="1109"/>
                  <a:pt x="6356" y="1113"/>
                  <a:pt x="6398" y="1120"/>
                </a:cubicBezTo>
                <a:cubicBezTo>
                  <a:pt x="6420" y="1088"/>
                  <a:pt x="6447" y="1058"/>
                  <a:pt x="6479" y="1030"/>
                </a:cubicBezTo>
                <a:cubicBezTo>
                  <a:pt x="6574" y="949"/>
                  <a:pt x="6688" y="908"/>
                  <a:pt x="6822" y="908"/>
                </a:cubicBezTo>
                <a:cubicBezTo>
                  <a:pt x="6956" y="908"/>
                  <a:pt x="7070" y="949"/>
                  <a:pt x="7165" y="1030"/>
                </a:cubicBezTo>
                <a:cubicBezTo>
                  <a:pt x="7226" y="1083"/>
                  <a:pt x="7267" y="1143"/>
                  <a:pt x="7289" y="1210"/>
                </a:cubicBezTo>
                <a:cubicBezTo>
                  <a:pt x="7319" y="1197"/>
                  <a:pt x="7351" y="1191"/>
                  <a:pt x="7387" y="1191"/>
                </a:cubicBezTo>
                <a:cubicBezTo>
                  <a:pt x="7445" y="1191"/>
                  <a:pt x="7495" y="1208"/>
                  <a:pt x="7537" y="1241"/>
                </a:cubicBezTo>
                <a:cubicBezTo>
                  <a:pt x="7549" y="1201"/>
                  <a:pt x="7573" y="1165"/>
                  <a:pt x="7609" y="1134"/>
                </a:cubicBezTo>
                <a:close/>
              </a:path>
            </a:pathLst>
          </a:custGeom>
          <a:solidFill>
            <a:srgbClr val="E7E7E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105F77-4F82-4301-B768-DA9599FF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4" y="0"/>
            <a:ext cx="10987991" cy="216707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2064051-AF8D-4CE0-B352-672F14C2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2" y="2167076"/>
            <a:ext cx="10987991" cy="412352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FDE4617-4949-4CEB-A27E-DB38630C2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02" y="4705350"/>
            <a:ext cx="86296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7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36B2EB-D901-44D5-84A1-F4904A62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328"/>
            <a:ext cx="9285265" cy="61493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681E11-8817-400D-B210-F4A3E16F4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35" y="1129980"/>
            <a:ext cx="9285265" cy="525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1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90F1DA81-0102-43FF-B39B-37C2398F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86" y="779546"/>
            <a:ext cx="5537914" cy="4411843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DEBFC4DB-7A54-4E57-AB36-97D8B9D79394}"/>
              </a:ext>
            </a:extLst>
          </p:cNvPr>
          <p:cNvGrpSpPr/>
          <p:nvPr/>
        </p:nvGrpSpPr>
        <p:grpSpPr>
          <a:xfrm>
            <a:off x="5975797" y="1931831"/>
            <a:ext cx="6013807" cy="1796567"/>
            <a:chOff x="5975797" y="1931831"/>
            <a:chExt cx="6013807" cy="1796567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1E41BF3-6F2C-4D4F-B595-C178CD0C4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2608" y="2086278"/>
              <a:ext cx="1766996" cy="1642120"/>
            </a:xfrm>
            <a:prstGeom prst="rect">
              <a:avLst/>
            </a:prstGeom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B2F723D8-0159-4D02-8F68-E3FF55183B47}"/>
                </a:ext>
              </a:extLst>
            </p:cNvPr>
            <p:cNvGrpSpPr/>
            <p:nvPr/>
          </p:nvGrpSpPr>
          <p:grpSpPr>
            <a:xfrm>
              <a:off x="5975797" y="1931831"/>
              <a:ext cx="3745607" cy="1642025"/>
              <a:chOff x="5975797" y="1931831"/>
              <a:chExt cx="3745607" cy="1642025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BC9D0F44-A3B9-44D5-A88A-AC489F0F4885}"/>
                  </a:ext>
                </a:extLst>
              </p:cNvPr>
              <p:cNvSpPr/>
              <p:nvPr/>
            </p:nvSpPr>
            <p:spPr>
              <a:xfrm>
                <a:off x="6656680" y="2607940"/>
                <a:ext cx="850006" cy="96591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页表</a:t>
                </a:r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61DD60EA-1F8D-4807-B64C-5A6414D27686}"/>
                  </a:ext>
                </a:extLst>
              </p:cNvPr>
              <p:cNvCxnSpPr/>
              <p:nvPr/>
            </p:nvCxnSpPr>
            <p:spPr>
              <a:xfrm>
                <a:off x="5975797" y="3222935"/>
                <a:ext cx="6808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3D671D2A-FE17-4717-8EC1-42A60F0860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3053" y="3222935"/>
                <a:ext cx="636251" cy="66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7D8525BC-FB3D-4BE4-9776-462A866B7E90}"/>
                  </a:ext>
                </a:extLst>
              </p:cNvPr>
              <p:cNvCxnSpPr>
                <a:cxnSpLocks/>
                <a:stCxn id="33" idx="3"/>
                <a:endCxn id="43" idx="1"/>
              </p:cNvCxnSpPr>
              <p:nvPr/>
            </p:nvCxnSpPr>
            <p:spPr>
              <a:xfrm flipV="1">
                <a:off x="7506686" y="2907339"/>
                <a:ext cx="652618" cy="1835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EDBF5E58-13E4-428B-A081-F449A7DC41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9668" y="2477096"/>
                <a:ext cx="629636" cy="5083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D64E387-8519-473D-BB06-BAB69EDE8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9304" y="2331076"/>
                <a:ext cx="1562100" cy="1152525"/>
              </a:xfrm>
              <a:prstGeom prst="rect">
                <a:avLst/>
              </a:prstGeom>
            </p:spPr>
          </p:pic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362EF51E-84C0-4560-900E-28CA2F38F137}"/>
                  </a:ext>
                </a:extLst>
              </p:cNvPr>
              <p:cNvCxnSpPr/>
              <p:nvPr/>
            </p:nvCxnSpPr>
            <p:spPr>
              <a:xfrm>
                <a:off x="6096000" y="1931831"/>
                <a:ext cx="560680" cy="975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F3DA5CB2-70E5-48EB-AF38-63BBBB113983}"/>
                  </a:ext>
                </a:extLst>
              </p:cNvPr>
              <p:cNvCxnSpPr/>
              <p:nvPr/>
            </p:nvCxnSpPr>
            <p:spPr>
              <a:xfrm flipV="1">
                <a:off x="7523053" y="2477096"/>
                <a:ext cx="636251" cy="2541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0BACADDB-66BD-410F-A634-F700917B1464}"/>
                  </a:ext>
                </a:extLst>
              </p:cNvPr>
              <p:cNvCxnSpPr>
                <a:cxnSpLocks/>
                <a:endCxn id="43" idx="1"/>
              </p:cNvCxnSpPr>
              <p:nvPr/>
            </p:nvCxnSpPr>
            <p:spPr>
              <a:xfrm>
                <a:off x="7506686" y="2775302"/>
                <a:ext cx="652618" cy="132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B55F4E16-8828-4481-9C82-C8E754962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838" y="2829210"/>
                <a:ext cx="621448" cy="3236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636FE5EF-F1BF-45F8-9F09-F7421091A863}"/>
              </a:ext>
            </a:extLst>
          </p:cNvPr>
          <p:cNvSpPr/>
          <p:nvPr/>
        </p:nvSpPr>
        <p:spPr>
          <a:xfrm>
            <a:off x="4784995" y="54288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5"/>
              </a:rPr>
              <a:t>https://medium.com/@xunnan.xu/its-all-about-buffers-zero-copy-mmap-and-java-nio-50f2a1bfc05c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25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1426F165-D7CB-4DA7-9849-DAC5E5EB7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456" y="2117102"/>
            <a:ext cx="731520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PART</a:t>
            </a: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FOUR</a:t>
            </a:r>
            <a:endParaRPr kumimoji="1" lang="zh-CN" altLang="en-US" sz="23900" b="1" dirty="0">
              <a:latin typeface="Agency FB" panose="020B0503020202020204" pitchFamily="34" charset="0"/>
              <a:ea typeface="Yuanti SC" charset="-122"/>
              <a:cs typeface="Yuanti SC" charset="-122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C687E20-6ED1-4C52-81A1-7F60A2FBBF93}"/>
              </a:ext>
            </a:extLst>
          </p:cNvPr>
          <p:cNvSpPr txBox="1"/>
          <p:nvPr/>
        </p:nvSpPr>
        <p:spPr>
          <a:xfrm>
            <a:off x="1786271" y="3603878"/>
            <a:ext cx="4616648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中的内存</a:t>
            </a: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A1D65F7D-6E26-4CC5-9200-D58F5524B386}"/>
              </a:ext>
            </a:extLst>
          </p:cNvPr>
          <p:cNvSpPr txBox="1"/>
          <p:nvPr/>
        </p:nvSpPr>
        <p:spPr>
          <a:xfrm>
            <a:off x="1625819" y="4565629"/>
            <a:ext cx="5803682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  <a:sym typeface="+mn-lt"/>
              </a:rPr>
              <a:t>Java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+mn-lt"/>
              </a:rPr>
              <a:t>内存之前讲过，主要是对堆、栈、本地方法栈、程序计数器和方法区的作用进行了简述，存在一些叙述的不太严谨的地方，这里进行纠正，并对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  <a:sym typeface="+mn-lt"/>
              </a:rPr>
              <a:t>metaspace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+mn-lt"/>
              </a:rPr>
              <a:t>和指针压缩进行展开。</a:t>
            </a:r>
          </a:p>
        </p:txBody>
      </p:sp>
    </p:spTree>
    <p:extLst>
      <p:ext uri="{BB962C8B-B14F-4D97-AF65-F5344CB8AC3E}">
        <p14:creationId xmlns:p14="http://schemas.microsoft.com/office/powerpoint/2010/main" val="387613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5CF7FD-0EAA-4D07-BECD-55975D10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74" y="0"/>
            <a:ext cx="994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698C46D-1518-4171-BF2A-751B1B517E77}"/>
              </a:ext>
            </a:extLst>
          </p:cNvPr>
          <p:cNvSpPr/>
          <p:nvPr/>
        </p:nvSpPr>
        <p:spPr>
          <a:xfrm>
            <a:off x="4655713" y="1792847"/>
            <a:ext cx="2665927" cy="221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9AAD766-E687-41BE-99B2-CAC19FC86B91}"/>
              </a:ext>
            </a:extLst>
          </p:cNvPr>
          <p:cNvSpPr/>
          <p:nvPr/>
        </p:nvSpPr>
        <p:spPr>
          <a:xfrm>
            <a:off x="4655713" y="1792846"/>
            <a:ext cx="2665927" cy="7469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Mark Word(64bits)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F99F8D5-22F8-4887-AC07-217CA794B06A}"/>
              </a:ext>
            </a:extLst>
          </p:cNvPr>
          <p:cNvSpPr/>
          <p:nvPr/>
        </p:nvSpPr>
        <p:spPr>
          <a:xfrm>
            <a:off x="4655713" y="2540893"/>
            <a:ext cx="2665927" cy="7469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Klass</a:t>
            </a:r>
            <a:r>
              <a:rPr lang="en-US" altLang="zh-CN" dirty="0"/>
              <a:t> Word(</a:t>
            </a:r>
            <a:r>
              <a:rPr lang="zh-CN" altLang="en-US" dirty="0"/>
              <a:t>开压缩</a:t>
            </a:r>
            <a:r>
              <a:rPr lang="en-US" altLang="zh-CN" dirty="0"/>
              <a:t>32bits)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09B13FD-F0C5-4FC6-A324-FD5D510A54FB}"/>
              </a:ext>
            </a:extLst>
          </p:cNvPr>
          <p:cNvSpPr/>
          <p:nvPr/>
        </p:nvSpPr>
        <p:spPr>
          <a:xfrm>
            <a:off x="4662152" y="3287868"/>
            <a:ext cx="2659487" cy="746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Array Length(32bits)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D221C00-2830-43E5-AF6E-1528A9135980}"/>
              </a:ext>
            </a:extLst>
          </p:cNvPr>
          <p:cNvSpPr/>
          <p:nvPr/>
        </p:nvSpPr>
        <p:spPr>
          <a:xfrm>
            <a:off x="7321639" y="1792846"/>
            <a:ext cx="3464418" cy="2241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对象内容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679A343-355D-405D-99E1-106070595340}"/>
              </a:ext>
            </a:extLst>
          </p:cNvPr>
          <p:cNvCxnSpPr/>
          <p:nvPr/>
        </p:nvCxnSpPr>
        <p:spPr>
          <a:xfrm>
            <a:off x="4198513" y="476518"/>
            <a:ext cx="0" cy="5280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F0BEDDEE-EDF6-40C9-95A7-91D0509F8EEE}"/>
              </a:ext>
            </a:extLst>
          </p:cNvPr>
          <p:cNvSpPr/>
          <p:nvPr/>
        </p:nvSpPr>
        <p:spPr>
          <a:xfrm>
            <a:off x="1197734" y="2913844"/>
            <a:ext cx="2073463" cy="1828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000080"/>
                </a:highlight>
              </a:rPr>
              <a:t>Klass</a:t>
            </a:r>
            <a:endParaRPr lang="zh-CN" altLang="en-US" dirty="0">
              <a:highlight>
                <a:srgbClr val="000080"/>
              </a:highlight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8F1CB07-5D78-4077-9F0E-D683C1D1E98F}"/>
              </a:ext>
            </a:extLst>
          </p:cNvPr>
          <p:cNvCxnSpPr>
            <a:stCxn id="49" idx="1"/>
          </p:cNvCxnSpPr>
          <p:nvPr/>
        </p:nvCxnSpPr>
        <p:spPr>
          <a:xfrm flipH="1" flipV="1">
            <a:off x="3271197" y="2900430"/>
            <a:ext cx="1384516" cy="1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6E3438C8-2D74-49DE-BDCA-CCFA59FDC0F5}"/>
              </a:ext>
            </a:extLst>
          </p:cNvPr>
          <p:cNvSpPr/>
          <p:nvPr/>
        </p:nvSpPr>
        <p:spPr>
          <a:xfrm>
            <a:off x="6797488" y="777390"/>
            <a:ext cx="1765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Heap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9A8D49A-39D6-4FAD-A8FE-20019E7E8B5F}"/>
              </a:ext>
            </a:extLst>
          </p:cNvPr>
          <p:cNvSpPr/>
          <p:nvPr/>
        </p:nvSpPr>
        <p:spPr>
          <a:xfrm>
            <a:off x="603304" y="777390"/>
            <a:ext cx="34018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Metaspace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0E9C1CC-98AD-41C8-ADEF-43DFB6784CD2}"/>
              </a:ext>
            </a:extLst>
          </p:cNvPr>
          <p:cNvCxnSpPr>
            <a:cxnSpLocks/>
          </p:cNvCxnSpPr>
          <p:nvPr/>
        </p:nvCxnSpPr>
        <p:spPr>
          <a:xfrm>
            <a:off x="2820473" y="4288665"/>
            <a:ext cx="1835240" cy="95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>
            <a:extLst>
              <a:ext uri="{FF2B5EF4-FFF2-40B4-BE49-F238E27FC236}">
                <a16:creationId xmlns:a16="http://schemas.microsoft.com/office/drawing/2014/main" id="{A2CD7061-2D7E-475D-AFD6-F087689C9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9" t="10986" r="3488" b="5014"/>
          <a:stretch/>
        </p:blipFill>
        <p:spPr>
          <a:xfrm>
            <a:off x="1893157" y="4195763"/>
            <a:ext cx="845281" cy="200025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7B7B7E7A-7D9A-4D8F-9972-2825CA8826BA}"/>
              </a:ext>
            </a:extLst>
          </p:cNvPr>
          <p:cNvSpPr/>
          <p:nvPr/>
        </p:nvSpPr>
        <p:spPr>
          <a:xfrm>
            <a:off x="4665409" y="4697970"/>
            <a:ext cx="1835240" cy="1058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Class</a:t>
            </a:r>
            <a:r>
              <a:rPr lang="zh-CN" altLang="en-US" dirty="0"/>
              <a:t>对象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CCCB790-E23B-45CA-A13F-46E781C1371E}"/>
              </a:ext>
            </a:extLst>
          </p:cNvPr>
          <p:cNvSpPr/>
          <p:nvPr/>
        </p:nvSpPr>
        <p:spPr>
          <a:xfrm>
            <a:off x="6797488" y="6110123"/>
            <a:ext cx="4328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https://www.jianshu.com/p/1baf6791cb0a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1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9D87D8E-4C82-4B51-8861-9995863C0060}"/>
              </a:ext>
            </a:extLst>
          </p:cNvPr>
          <p:cNvSpPr txBox="1"/>
          <p:nvPr/>
        </p:nvSpPr>
        <p:spPr>
          <a:xfrm>
            <a:off x="1322231" y="2090172"/>
            <a:ext cx="9594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因为</a:t>
            </a:r>
            <a:r>
              <a:rPr lang="en-US" altLang="zh-CN" sz="2800" dirty="0"/>
              <a:t>java</a:t>
            </a:r>
            <a:r>
              <a:rPr lang="zh-CN" altLang="en-US" sz="2800" dirty="0"/>
              <a:t>的对象是</a:t>
            </a:r>
            <a:r>
              <a:rPr lang="en-US" altLang="zh-CN" sz="2800" dirty="0">
                <a:solidFill>
                  <a:schemeClr val="accent2"/>
                </a:solidFill>
              </a:rPr>
              <a:t>8</a:t>
            </a:r>
            <a:r>
              <a:rPr lang="zh-CN" altLang="en-US" sz="2800" dirty="0">
                <a:solidFill>
                  <a:schemeClr val="accent2"/>
                </a:solidFill>
              </a:rPr>
              <a:t>字节对齐</a:t>
            </a:r>
            <a:r>
              <a:rPr lang="zh-CN" altLang="en-US" sz="2800" dirty="0"/>
              <a:t>的，所以可以用</a:t>
            </a:r>
            <a:r>
              <a:rPr lang="en-US" altLang="zh-CN" sz="2800" dirty="0"/>
              <a:t>32bit</a:t>
            </a:r>
            <a:r>
              <a:rPr lang="zh-CN" altLang="en-US" sz="2800" dirty="0"/>
              <a:t>的地址表示</a:t>
            </a:r>
            <a:r>
              <a:rPr lang="en-US" altLang="zh-CN" sz="2800" dirty="0"/>
              <a:t>2^32 * 8Byte =32GB</a:t>
            </a:r>
            <a:r>
              <a:rPr lang="zh-CN" altLang="en-US" sz="2800" dirty="0"/>
              <a:t>的内存地址。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所以在堆内存</a:t>
            </a:r>
            <a:r>
              <a:rPr lang="en-US" altLang="zh-CN" sz="2800" dirty="0"/>
              <a:t>32G</a:t>
            </a:r>
            <a:r>
              <a:rPr lang="zh-CN" altLang="en-US" sz="2800" dirty="0"/>
              <a:t>以内都是默认开启指针压缩的，每个对象的地址用</a:t>
            </a:r>
            <a:r>
              <a:rPr lang="en-US" altLang="zh-CN" sz="2800" dirty="0"/>
              <a:t>4</a:t>
            </a:r>
            <a:r>
              <a:rPr lang="zh-CN" altLang="en-US" sz="2800" dirty="0"/>
              <a:t>个字节表示。但是堆超过</a:t>
            </a:r>
            <a:r>
              <a:rPr lang="en-US" altLang="zh-CN" sz="2800" dirty="0"/>
              <a:t>32G</a:t>
            </a:r>
            <a:r>
              <a:rPr lang="zh-CN" altLang="en-US" sz="2800" dirty="0"/>
              <a:t>则无法开启压缩，每个对象地址必须用</a:t>
            </a:r>
            <a:r>
              <a:rPr lang="en-US" altLang="zh-CN" sz="2800" dirty="0"/>
              <a:t>8</a:t>
            </a:r>
            <a:r>
              <a:rPr lang="zh-CN" altLang="en-US" sz="2800" dirty="0"/>
              <a:t>字节表示。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9697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453D53-7DB9-447B-BC09-3D89B265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209" y="757008"/>
            <a:ext cx="5356269" cy="53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6A20A2-E386-4504-BB00-D2368E52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52" y="1320755"/>
            <a:ext cx="5132045" cy="36247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3ECFD8-9044-4239-B5D4-5EB54EE6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97" y="1320755"/>
            <a:ext cx="4648521" cy="38033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4B1AA8-3D38-4980-9033-C7AA2A76225E}"/>
              </a:ext>
            </a:extLst>
          </p:cNvPr>
          <p:cNvSpPr/>
          <p:nvPr/>
        </p:nvSpPr>
        <p:spPr>
          <a:xfrm>
            <a:off x="2868969" y="880541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开启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1F6B17-DD85-4C49-B2C7-8457313F40F6}"/>
              </a:ext>
            </a:extLst>
          </p:cNvPr>
          <p:cNvSpPr/>
          <p:nvPr/>
        </p:nvSpPr>
        <p:spPr>
          <a:xfrm>
            <a:off x="4860957" y="51587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指针压缩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16A7E4-0263-4F66-BF67-AAB8CC96BB64}"/>
              </a:ext>
            </a:extLst>
          </p:cNvPr>
          <p:cNvSpPr/>
          <p:nvPr/>
        </p:nvSpPr>
        <p:spPr>
          <a:xfrm>
            <a:off x="7776274" y="953870"/>
            <a:ext cx="9028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关闭</a:t>
            </a:r>
          </a:p>
        </p:txBody>
      </p:sp>
    </p:spTree>
    <p:extLst>
      <p:ext uri="{BB962C8B-B14F-4D97-AF65-F5344CB8AC3E}">
        <p14:creationId xmlns:p14="http://schemas.microsoft.com/office/powerpoint/2010/main" val="30273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FBBDE076-48CC-4D76-B045-CE36F56F2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936" y="2185776"/>
            <a:ext cx="731520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PART</a:t>
            </a: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ONE</a:t>
            </a:r>
            <a:endParaRPr kumimoji="1" lang="zh-CN" altLang="en-US" sz="23900" b="1" dirty="0">
              <a:latin typeface="Agency FB" panose="020B0503020202020204" pitchFamily="34" charset="0"/>
              <a:ea typeface="Yuanti SC" charset="-122"/>
              <a:cs typeface="Yuanti SC" charset="-122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C687E20-6ED1-4C52-81A1-7F60A2FBBF93}"/>
              </a:ext>
            </a:extLst>
          </p:cNvPr>
          <p:cNvSpPr txBox="1"/>
          <p:nvPr/>
        </p:nvSpPr>
        <p:spPr>
          <a:xfrm>
            <a:off x="2262521" y="3775328"/>
            <a:ext cx="7365799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内存条、总线、</a:t>
            </a:r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endParaRPr kumimoji="1"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D65F7D-6E26-4CC5-9200-D58F5524B386}"/>
              </a:ext>
            </a:extLst>
          </p:cNvPr>
          <p:cNvSpPr txBox="1"/>
          <p:nvPr/>
        </p:nvSpPr>
        <p:spPr>
          <a:xfrm>
            <a:off x="2102069" y="4737079"/>
            <a:ext cx="5803682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+mn-lt"/>
              </a:rPr>
              <a:t>计算机组成中内存条、总线、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  <a:sym typeface="+mn-lt"/>
              </a:rPr>
              <a:t>DMA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+mn-lt"/>
              </a:rPr>
              <a:t>的各自作用</a:t>
            </a:r>
          </a:p>
        </p:txBody>
      </p:sp>
    </p:spTree>
    <p:extLst>
      <p:ext uri="{BB962C8B-B14F-4D97-AF65-F5344CB8AC3E}">
        <p14:creationId xmlns:p14="http://schemas.microsoft.com/office/powerpoint/2010/main" val="240771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93679CA-CC3A-4C8B-BE83-E2514899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0" y="2109787"/>
            <a:ext cx="8620125" cy="2638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24D746-8B0F-4C58-A380-8035EB5CF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566" y="1890711"/>
            <a:ext cx="3714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3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1C764B-6374-4DF5-8C26-C678B5BA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80" y="1414462"/>
            <a:ext cx="7924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9F0682-0BC4-4696-87A1-941F794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06" y="822638"/>
            <a:ext cx="4924425" cy="2971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1FC439-C1DA-4A7F-A329-ECC9B16D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255" y="4180804"/>
            <a:ext cx="75533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1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58DA8C-CDA9-4E67-8B7E-75E4C5E42F05}"/>
              </a:ext>
            </a:extLst>
          </p:cNvPr>
          <p:cNvSpPr/>
          <p:nvPr/>
        </p:nvSpPr>
        <p:spPr>
          <a:xfrm>
            <a:off x="2914377" y="1050490"/>
            <a:ext cx="6584920" cy="2848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3800" dirty="0">
                <a:latin typeface="Impact" pitchFamily="34" charset="0"/>
                <a:ea typeface="微软雅黑" panose="020B0503020204020204" pitchFamily="34" charset="-122"/>
              </a:rPr>
              <a:t>THANKS!</a:t>
            </a:r>
            <a:endParaRPr lang="zh-CN" altLang="en-US" sz="13800" dirty="0">
              <a:latin typeface="Impact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477B3DBF-4DF0-4C83-8FDA-2F9C7AAF0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409" y="3639887"/>
            <a:ext cx="57801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感谢聆听 请多指点</a:t>
            </a:r>
          </a:p>
        </p:txBody>
      </p:sp>
    </p:spTree>
    <p:extLst>
      <p:ext uri="{BB962C8B-B14F-4D97-AF65-F5344CB8AC3E}">
        <p14:creationId xmlns:p14="http://schemas.microsoft.com/office/powerpoint/2010/main" val="240732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F249B819-A09E-401E-A8A1-7832D327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2152650"/>
            <a:ext cx="83534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F249B819-A09E-401E-A8A1-7832D327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69626" y="1700250"/>
            <a:ext cx="4910747" cy="151024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8EDE9B0-C2F8-4007-A3E8-5DF3184B3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2" y="0"/>
            <a:ext cx="7081361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56C18823-3F4E-4ED2-A03A-1778EBA78EA8}"/>
              </a:ext>
            </a:extLst>
          </p:cNvPr>
          <p:cNvSpPr/>
          <p:nvPr/>
        </p:nvSpPr>
        <p:spPr>
          <a:xfrm>
            <a:off x="5867400" y="152400"/>
            <a:ext cx="1121229" cy="4060371"/>
          </a:xfrm>
          <a:prstGeom prst="round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AA4F44E-8B03-4137-AB66-545E4F3F7C5B}"/>
              </a:ext>
            </a:extLst>
          </p:cNvPr>
          <p:cNvSpPr/>
          <p:nvPr/>
        </p:nvSpPr>
        <p:spPr>
          <a:xfrm flipH="1">
            <a:off x="6662056" y="1942458"/>
            <a:ext cx="2558143" cy="58782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27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D18C7C-7EF1-4D69-B67E-65E81166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19" y="1196408"/>
            <a:ext cx="9179161" cy="446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32001729-0108-4DA8-9A93-64BAEE3C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8" y="894669"/>
            <a:ext cx="5791200" cy="193357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59F2978-911F-4C2B-9000-3B763B0B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07" y="3134407"/>
            <a:ext cx="2076450" cy="1790700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1E4FB56A-B227-4441-BBFE-8E322489356A}"/>
              </a:ext>
            </a:extLst>
          </p:cNvPr>
          <p:cNvSpPr/>
          <p:nvPr/>
        </p:nvSpPr>
        <p:spPr>
          <a:xfrm>
            <a:off x="2582421" y="3805535"/>
            <a:ext cx="221567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DMAC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AB9E6AC-B4C9-480F-9353-2A705D44212E}"/>
              </a:ext>
            </a:extLst>
          </p:cNvPr>
          <p:cNvGrpSpPr/>
          <p:nvPr/>
        </p:nvGrpSpPr>
        <p:grpSpPr>
          <a:xfrm>
            <a:off x="2462679" y="2590800"/>
            <a:ext cx="925286" cy="1214735"/>
            <a:chOff x="2462679" y="2590800"/>
            <a:chExt cx="925286" cy="1214735"/>
          </a:xfrm>
        </p:grpSpPr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BC47A77-78F3-43F1-97A9-179094526E21}"/>
                </a:ext>
              </a:extLst>
            </p:cNvPr>
            <p:cNvCxnSpPr/>
            <p:nvPr/>
          </p:nvCxnSpPr>
          <p:spPr>
            <a:xfrm>
              <a:off x="3287486" y="2590800"/>
              <a:ext cx="0" cy="1214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A3872F6-D94C-4FF0-9802-8C809A3DB886}"/>
                </a:ext>
              </a:extLst>
            </p:cNvPr>
            <p:cNvSpPr txBox="1"/>
            <p:nvPr/>
          </p:nvSpPr>
          <p:spPr>
            <a:xfrm>
              <a:off x="2462679" y="2882205"/>
              <a:ext cx="925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兄弟拜托你了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1A3050D-4D5B-4C7F-9222-8398CD6AC809}"/>
              </a:ext>
            </a:extLst>
          </p:cNvPr>
          <p:cNvGrpSpPr/>
          <p:nvPr/>
        </p:nvGrpSpPr>
        <p:grpSpPr>
          <a:xfrm>
            <a:off x="4798092" y="2220686"/>
            <a:ext cx="1327231" cy="2046514"/>
            <a:chOff x="4798092" y="2220686"/>
            <a:chExt cx="1327231" cy="2046514"/>
          </a:xfrm>
        </p:grpSpPr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35849C01-E659-44F7-B285-9D3525EDEA07}"/>
                </a:ext>
              </a:extLst>
            </p:cNvPr>
            <p:cNvCxnSpPr>
              <a:stCxn id="44" idx="3"/>
            </p:cNvCxnSpPr>
            <p:nvPr/>
          </p:nvCxnSpPr>
          <p:spPr>
            <a:xfrm>
              <a:off x="4798092" y="4267200"/>
              <a:ext cx="10559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40D91A54-383D-437E-BC68-1AFF5FBD223B}"/>
                </a:ext>
              </a:extLst>
            </p:cNvPr>
            <p:cNvCxnSpPr>
              <a:stCxn id="44" idx="3"/>
            </p:cNvCxnSpPr>
            <p:nvPr/>
          </p:nvCxnSpPr>
          <p:spPr>
            <a:xfrm flipV="1">
              <a:off x="4798092" y="2220686"/>
              <a:ext cx="1167279" cy="2046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B39EBCF-1ED9-41CD-BD0A-C0CD28320575}"/>
                </a:ext>
              </a:extLst>
            </p:cNvPr>
            <p:cNvSpPr txBox="1"/>
            <p:nvPr/>
          </p:nvSpPr>
          <p:spPr>
            <a:xfrm>
              <a:off x="5298835" y="3429000"/>
              <a:ext cx="826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开始打工</a:t>
              </a:r>
            </a:p>
          </p:txBody>
        </p:sp>
      </p:grp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D17FFC2-F415-4FFF-83E2-417EECE9E52D}"/>
              </a:ext>
            </a:extLst>
          </p:cNvPr>
          <p:cNvCxnSpPr/>
          <p:nvPr/>
        </p:nvCxnSpPr>
        <p:spPr>
          <a:xfrm flipV="1">
            <a:off x="3918857" y="2590800"/>
            <a:ext cx="0" cy="1161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0C13403-D7CE-46B4-AD1D-7870CD01584C}"/>
              </a:ext>
            </a:extLst>
          </p:cNvPr>
          <p:cNvSpPr txBox="1"/>
          <p:nvPr/>
        </p:nvSpPr>
        <p:spPr>
          <a:xfrm>
            <a:off x="3864002" y="2743705"/>
            <a:ext cx="1268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哥们我活干完了，放到</a:t>
            </a:r>
            <a:r>
              <a:rPr lang="en-US" altLang="zh-CN" dirty="0">
                <a:solidFill>
                  <a:schemeClr val="accent2"/>
                </a:solidFill>
              </a:rPr>
              <a:t>xxx</a:t>
            </a:r>
            <a:r>
              <a:rPr lang="zh-CN" altLang="en-US" dirty="0">
                <a:solidFill>
                  <a:schemeClr val="accent2"/>
                </a:solidFill>
              </a:rPr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12120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83F84BE-690D-4BC2-BBAD-B104101EC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91" y="1334674"/>
            <a:ext cx="9294818" cy="418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7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7866D60C-254A-450D-8C46-CB9A49033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5847" y="2239968"/>
            <a:ext cx="731520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PART</a:t>
            </a: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TWO</a:t>
            </a:r>
            <a:endParaRPr kumimoji="1" lang="zh-CN" altLang="en-US" sz="23900" b="1" dirty="0">
              <a:latin typeface="Agency FB" panose="020B0503020202020204" pitchFamily="34" charset="0"/>
              <a:ea typeface="Yuanti SC" charset="-122"/>
              <a:cs typeface="Yuanti SC" charset="-122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C687E20-6ED1-4C52-81A1-7F60A2FBBF93}"/>
              </a:ext>
            </a:extLst>
          </p:cNvPr>
          <p:cNvSpPr txBox="1"/>
          <p:nvPr/>
        </p:nvSpPr>
        <p:spPr>
          <a:xfrm>
            <a:off x="2262521" y="3775328"/>
            <a:ext cx="8018221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内存管理与内存分类</a:t>
            </a: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A1D65F7D-6E26-4CC5-9200-D58F5524B386}"/>
              </a:ext>
            </a:extLst>
          </p:cNvPr>
          <p:cNvSpPr txBox="1"/>
          <p:nvPr/>
        </p:nvSpPr>
        <p:spPr>
          <a:xfrm>
            <a:off x="2102069" y="4737079"/>
            <a:ext cx="580368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+mn-lt"/>
              </a:rPr>
              <a:t>操作系统的内存管理之前视频讲过，内存分类是解释一些内存叫法比如提交内存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  <a:sym typeface="+mn-lt"/>
              </a:rPr>
              <a:t>/buff/cache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+mn-lt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77174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375</Words>
  <Application>Microsoft Office PowerPoint</Application>
  <PresentationFormat>宽屏</PresentationFormat>
  <Paragraphs>65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等线</vt:lpstr>
      <vt:lpstr>等线 Light</vt:lpstr>
      <vt:lpstr>微软雅黑</vt:lpstr>
      <vt:lpstr>微软雅黑</vt:lpstr>
      <vt:lpstr>Agency FB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——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——</dc:title>
  <dc:creator>user</dc:creator>
  <cp:keywords>——</cp:keywords>
  <dc:description>——</dc:description>
  <cp:lastModifiedBy>frank</cp:lastModifiedBy>
  <cp:revision>43</cp:revision>
  <dcterms:created xsi:type="dcterms:W3CDTF">2018-05-06T08:57:00Z</dcterms:created>
  <dcterms:modified xsi:type="dcterms:W3CDTF">2020-05-01T19:39:37Z</dcterms:modified>
</cp:coreProperties>
</file>